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0" r:id="rId7"/>
    <p:sldId id="266" r:id="rId8"/>
    <p:sldId id="264" r:id="rId9"/>
    <p:sldId id="268" r:id="rId10"/>
    <p:sldId id="265" r:id="rId11"/>
    <p:sldId id="261" r:id="rId12"/>
    <p:sldId id="267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8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7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8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9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A0FC-4215-2E47-B6A0-3C078928257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0329B-F025-3544-B8D5-496DF8CE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hwajraj/NER-RN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ensorflow/models/tree/master/syntaxn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847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Protein Named Entity Recognition</a:t>
            </a:r>
            <a:br>
              <a:rPr lang="en-US" dirty="0" smtClean="0"/>
            </a:br>
            <a:r>
              <a:rPr lang="en-US" sz="4400" dirty="0" smtClean="0"/>
              <a:t>using repurposed Recurrent Neural </a:t>
            </a:r>
            <a:r>
              <a:rPr lang="en-US" sz="4400" dirty="0"/>
              <a:t>N</a:t>
            </a:r>
            <a:r>
              <a:rPr lang="en-US" sz="4400" dirty="0" smtClean="0"/>
              <a:t>etwork POS tagger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48785"/>
            <a:ext cx="9144000" cy="1655762"/>
          </a:xfrm>
        </p:spPr>
        <p:txBody>
          <a:bodyPr/>
          <a:lstStyle/>
          <a:p>
            <a:r>
              <a:rPr lang="en-US" dirty="0" smtClean="0"/>
              <a:t>Thomas Wood</a:t>
            </a:r>
          </a:p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February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97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split off 10% of the training data for validation.</a:t>
            </a:r>
          </a:p>
          <a:p>
            <a:r>
              <a:rPr lang="en-US" dirty="0" smtClean="0"/>
              <a:t>I </a:t>
            </a:r>
            <a:r>
              <a:rPr lang="en-US" dirty="0" err="1" smtClean="0"/>
              <a:t>tokenised</a:t>
            </a:r>
            <a:r>
              <a:rPr lang="en-US" dirty="0" smtClean="0"/>
              <a:t> the training text and marked all proteins according to IOB notation.</a:t>
            </a:r>
          </a:p>
          <a:p>
            <a:r>
              <a:rPr lang="en-US" dirty="0" smtClean="0"/>
              <a:t>I provided training and test files in CONLL format to the neural network.</a:t>
            </a:r>
          </a:p>
          <a:p>
            <a:r>
              <a:rPr lang="en-US" dirty="0" smtClean="0"/>
              <a:t>I trained the network for 1000 epochs on a 1080 GPU.</a:t>
            </a:r>
          </a:p>
          <a:p>
            <a:r>
              <a:rPr lang="en-US" dirty="0" smtClean="0"/>
              <a:t>Batch size 32, learning rate 0.08, momentum 0.9.</a:t>
            </a:r>
          </a:p>
          <a:p>
            <a:r>
              <a:rPr lang="en-US" dirty="0" smtClean="0"/>
              <a:t>It took about 10 minutes.</a:t>
            </a:r>
          </a:p>
          <a:p>
            <a:r>
              <a:rPr lang="en-US" dirty="0" smtClean="0"/>
              <a:t>I then executed it on the CONLL files for the validation and test sets.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25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Validation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84295" cy="4351338"/>
          </a:xfrm>
        </p:spPr>
        <p:txBody>
          <a:bodyPr/>
          <a:lstStyle/>
          <a:p>
            <a:r>
              <a:rPr lang="en-US" dirty="0" smtClean="0"/>
              <a:t>1722 </a:t>
            </a:r>
            <a:r>
              <a:rPr lang="en-US" dirty="0" err="1" smtClean="0"/>
              <a:t>groundtruth</a:t>
            </a:r>
            <a:r>
              <a:rPr lang="en-US" dirty="0" smtClean="0"/>
              <a:t> entities</a:t>
            </a:r>
          </a:p>
          <a:p>
            <a:r>
              <a:rPr lang="en-US" dirty="0" smtClean="0"/>
              <a:t>Trained model found 1732 (including some false positives)</a:t>
            </a:r>
          </a:p>
          <a:p>
            <a:endParaRPr lang="en-US" dirty="0"/>
          </a:p>
          <a:p>
            <a:r>
              <a:rPr lang="en-US" dirty="0" smtClean="0"/>
              <a:t>Precision 87%</a:t>
            </a:r>
          </a:p>
          <a:p>
            <a:r>
              <a:rPr lang="en-US" dirty="0"/>
              <a:t>R</a:t>
            </a:r>
            <a:r>
              <a:rPr lang="en-US" dirty="0" smtClean="0"/>
              <a:t>ecall 87%</a:t>
            </a:r>
          </a:p>
          <a:p>
            <a:r>
              <a:rPr lang="en-US" dirty="0" smtClean="0"/>
              <a:t>F1: 87%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357" y="1575498"/>
            <a:ext cx="5224790" cy="48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Investigate changing the training parameters of </a:t>
            </a:r>
            <a:r>
              <a:rPr lang="en-US" dirty="0" err="1" smtClean="0"/>
              <a:t>SyntaxNet</a:t>
            </a:r>
            <a:r>
              <a:rPr lang="en-US" dirty="0" smtClean="0"/>
              <a:t> model.</a:t>
            </a:r>
          </a:p>
          <a:p>
            <a:r>
              <a:rPr lang="en-US" dirty="0" smtClean="0"/>
              <a:t>Try changing the depth.</a:t>
            </a:r>
          </a:p>
          <a:p>
            <a:r>
              <a:rPr lang="en-US" dirty="0" smtClean="0"/>
              <a:t>Try a score fusion method with a decision tree or dictionary based component for maximum coverage.</a:t>
            </a:r>
          </a:p>
          <a:p>
            <a:r>
              <a:rPr lang="en-US" dirty="0" smtClean="0"/>
              <a:t>Experiment with different low level features as many proteins end in ‘in’.</a:t>
            </a:r>
          </a:p>
          <a:p>
            <a:r>
              <a:rPr lang="en-US" dirty="0" smtClean="0"/>
              <a:t>Identify if a manual rule can override any common mistakes of the neural network</a:t>
            </a:r>
            <a:r>
              <a:rPr lang="is-IS" dirty="0" smtClean="0"/>
              <a:t>… e.g. </a:t>
            </a:r>
            <a:r>
              <a:rPr lang="en-US" dirty="0" smtClean="0"/>
              <a:t>a </a:t>
            </a:r>
            <a:r>
              <a:rPr lang="en-US" dirty="0" err="1" smtClean="0"/>
              <a:t>stopword</a:t>
            </a:r>
            <a:r>
              <a:rPr lang="en-US" dirty="0" smtClean="0"/>
              <a:t> list?</a:t>
            </a:r>
          </a:p>
          <a:p>
            <a:r>
              <a:rPr lang="en-US" dirty="0" smtClean="0"/>
              <a:t>Compare results to CRF trained on the same IOB dataset.</a:t>
            </a:r>
          </a:p>
          <a:p>
            <a:r>
              <a:rPr lang="en-US" dirty="0" smtClean="0"/>
              <a:t>Explore other neural models such as word2vec (</a:t>
            </a:r>
            <a:r>
              <a:rPr lang="en-US" dirty="0" smtClean="0">
                <a:hlinkClick r:id="rId2"/>
              </a:rPr>
              <a:t>here </a:t>
            </a:r>
            <a:r>
              <a:rPr lang="en-US" dirty="0" smtClean="0"/>
              <a:t>is a repo where someone has adapted word2vec to named entity recognition).</a:t>
            </a:r>
          </a:p>
        </p:txBody>
      </p:sp>
    </p:spTree>
    <p:extLst>
      <p:ext uri="{BB962C8B-B14F-4D97-AF65-F5344CB8AC3E}">
        <p14:creationId xmlns:p14="http://schemas.microsoft.com/office/powerpoint/2010/main" val="6782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SyntaxNet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https://github.com/tensorflow/models/tree/master/syntaxnet</a:t>
            </a:r>
            <a:endParaRPr lang="en-US" dirty="0" smtClean="0"/>
          </a:p>
          <a:p>
            <a:pPr lvl="1"/>
            <a:r>
              <a:rPr lang="en-US" dirty="0" err="1" smtClean="0"/>
              <a:t>Andor</a:t>
            </a:r>
            <a:r>
              <a:rPr lang="en-US" dirty="0" smtClean="0"/>
              <a:t> et al, </a:t>
            </a:r>
            <a:r>
              <a:rPr lang="en-US" i="1" dirty="0" smtClean="0"/>
              <a:t>Globally Normalized Transition-Based Neural Networks </a:t>
            </a:r>
            <a:r>
              <a:rPr lang="en-US" dirty="0" smtClean="0"/>
              <a:t>(2016)</a:t>
            </a:r>
          </a:p>
          <a:p>
            <a:r>
              <a:rPr lang="en-US" dirty="0" smtClean="0"/>
              <a:t>Part of speech tagging in </a:t>
            </a:r>
            <a:r>
              <a:rPr lang="en-US" dirty="0" err="1" smtClean="0"/>
              <a:t>SyntaxNet</a:t>
            </a:r>
            <a:r>
              <a:rPr lang="en-US" dirty="0" smtClean="0"/>
              <a:t> inspired by:</a:t>
            </a:r>
          </a:p>
          <a:p>
            <a:pPr lvl="1"/>
            <a:r>
              <a:rPr lang="en-US" dirty="0" smtClean="0"/>
              <a:t>Chen et al, </a:t>
            </a:r>
            <a:r>
              <a:rPr lang="en-US" i="1" dirty="0" smtClean="0"/>
              <a:t>A Fast and Accurate Dependency Parser using Neural Networks</a:t>
            </a:r>
            <a:r>
              <a:rPr lang="en-US" dirty="0" smtClean="0"/>
              <a:t> (2014)</a:t>
            </a:r>
          </a:p>
          <a:p>
            <a:pPr lvl="1"/>
            <a:r>
              <a:rPr lang="en-US" dirty="0" err="1" smtClean="0"/>
              <a:t>Bohnet</a:t>
            </a:r>
            <a:r>
              <a:rPr lang="en-US" dirty="0" smtClean="0"/>
              <a:t> et al, </a:t>
            </a:r>
            <a:r>
              <a:rPr lang="en-US" i="1" dirty="0" smtClean="0"/>
              <a:t>A transition-based system for joint part-of-speech tagging and labeled non-projective dependency parsing</a:t>
            </a:r>
            <a:r>
              <a:rPr lang="en-US" dirty="0" smtClean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38259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protein names in scientific texts.</a:t>
            </a:r>
          </a:p>
          <a:p>
            <a:pPr marL="45720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RFLAT-1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a new zinc finger transcription factor that activates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RANTES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gene expression in T lymphocytes.</a:t>
            </a:r>
          </a:p>
          <a:p>
            <a:r>
              <a:rPr lang="en-US" dirty="0" smtClean="0"/>
              <a:t>This is considered one of the hardest types of named entity recognition problems as the protein names are an open set and new ones are always being discovered.</a:t>
            </a:r>
          </a:p>
          <a:p>
            <a:r>
              <a:rPr lang="en-US" dirty="0" smtClean="0"/>
              <a:t>Scope doesn’t include named entity linking which is a separate problem.</a:t>
            </a:r>
          </a:p>
        </p:txBody>
      </p:sp>
    </p:spTree>
    <p:extLst>
      <p:ext uri="{BB962C8B-B14F-4D97-AF65-F5344CB8AC3E}">
        <p14:creationId xmlns:p14="http://schemas.microsoft.com/office/powerpoint/2010/main" val="116669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approaches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Manually defined rules based on grammar</a:t>
            </a:r>
          </a:p>
          <a:p>
            <a:r>
              <a:rPr lang="en-US" dirty="0" smtClean="0"/>
              <a:t>Dictionary based approach</a:t>
            </a:r>
          </a:p>
          <a:p>
            <a:pPr lvl="1"/>
            <a:r>
              <a:rPr lang="en-US" dirty="0" smtClean="0"/>
              <a:t>This is hard because you can’t guarantee to have seen every entity name in the past.</a:t>
            </a:r>
          </a:p>
          <a:p>
            <a:pPr lvl="1"/>
            <a:r>
              <a:rPr lang="en-US" dirty="0" smtClean="0"/>
              <a:t>It can be done but it is expensive as it requires manual curation.</a:t>
            </a:r>
          </a:p>
          <a:p>
            <a:pPr lvl="1"/>
            <a:r>
              <a:rPr lang="en-US" dirty="0" smtClean="0"/>
              <a:t>You need to constantly update the dictionary.</a:t>
            </a:r>
          </a:p>
          <a:p>
            <a:r>
              <a:rPr lang="en-US" dirty="0" smtClean="0"/>
              <a:t>Decision tree approach</a:t>
            </a:r>
          </a:p>
          <a:p>
            <a:pPr lvl="1"/>
            <a:r>
              <a:rPr lang="en-US" dirty="0" smtClean="0"/>
              <a:t>Manually define features, e.g. first 3 letters, character N-gram, index of word in sentence, preceding word, following word, etc.</a:t>
            </a:r>
          </a:p>
          <a:p>
            <a:pPr lvl="1"/>
            <a:r>
              <a:rPr lang="en-US" dirty="0" smtClean="0"/>
              <a:t>Has the advantage that it’s easily understandable.</a:t>
            </a:r>
          </a:p>
          <a:p>
            <a:pPr lvl="1"/>
            <a:r>
              <a:rPr lang="en-US" dirty="0" smtClean="0"/>
              <a:t>Extension would be to use Random Forest.</a:t>
            </a:r>
          </a:p>
        </p:txBody>
      </p:sp>
    </p:spTree>
    <p:extLst>
      <p:ext uri="{BB962C8B-B14F-4D97-AF65-F5344CB8AC3E}">
        <p14:creationId xmlns:p14="http://schemas.microsoft.com/office/powerpoint/2010/main" val="55942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approaches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Hidden Markov Models, or Conditional Random Fields</a:t>
            </a:r>
          </a:p>
          <a:p>
            <a:pPr lvl="1"/>
            <a:r>
              <a:rPr lang="en-US" dirty="0" smtClean="0"/>
              <a:t>Also needs some manually defined features.</a:t>
            </a:r>
          </a:p>
          <a:p>
            <a:pPr lvl="1"/>
            <a:r>
              <a:rPr lang="en-US" dirty="0" smtClean="0"/>
              <a:t>Very powerful, most commercial NER products for open vocabulary NER use CRFs.</a:t>
            </a:r>
            <a:endParaRPr lang="en-US" dirty="0"/>
          </a:p>
          <a:p>
            <a:pPr lvl="1"/>
            <a:r>
              <a:rPr lang="en-US" dirty="0" smtClean="0"/>
              <a:t>Also used by Stanford NER.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Recurrent Neural Networks (RNNs)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This is the one I chose!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Requires fewer manually defined features.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More computationally expensive, can require GPU, more memory, can be slow and have a large footprint on disk.</a:t>
            </a:r>
          </a:p>
          <a:p>
            <a:r>
              <a:rPr lang="en-US" dirty="0" smtClean="0"/>
              <a:t>Mixture</a:t>
            </a:r>
          </a:p>
          <a:p>
            <a:pPr lvl="1"/>
            <a:r>
              <a:rPr lang="en-US" dirty="0" smtClean="0"/>
              <a:t>E.g. combine dictionary with a deep learning model.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644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SyntaxNet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SyntaxNet</a:t>
            </a:r>
            <a:r>
              <a:rPr lang="en-US" dirty="0" smtClean="0"/>
              <a:t> is an RNN tool recently developed at Google for natural language parsing.</a:t>
            </a:r>
          </a:p>
          <a:p>
            <a:r>
              <a:rPr lang="en-US" dirty="0" smtClean="0"/>
              <a:t>It tags parts of speech (POS) and then constructs a parse tree. I am only interested in the first of these two stages.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8" y="3535279"/>
            <a:ext cx="9873582" cy="31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SyntaxNet’s</a:t>
            </a:r>
            <a:r>
              <a:rPr lang="en-US" dirty="0" smtClean="0"/>
              <a:t> POS tagger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used deep learning library </a:t>
            </a:r>
            <a:r>
              <a:rPr lang="en-US" dirty="0" err="1" smtClean="0"/>
              <a:t>TensorFlow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took the POS tagger from </a:t>
            </a:r>
            <a:r>
              <a:rPr lang="en-US" dirty="0" err="1" smtClean="0"/>
              <a:t>SyntaxNet</a:t>
            </a:r>
            <a:r>
              <a:rPr lang="en-US" dirty="0" smtClean="0"/>
              <a:t> which was originally used to mark words as noun, verb, adjective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94" y="3622357"/>
            <a:ext cx="7577221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 walks through the tokens left to right.</a:t>
            </a:r>
          </a:p>
          <a:p>
            <a:r>
              <a:rPr lang="en-US" dirty="0" smtClean="0"/>
              <a:t>For each token it extracts features:</a:t>
            </a:r>
          </a:p>
          <a:p>
            <a:pPr lvl="1"/>
            <a:r>
              <a:rPr lang="en-US" dirty="0" smtClean="0"/>
              <a:t>+/- 3 tokens to left and right</a:t>
            </a:r>
          </a:p>
          <a:p>
            <a:pPr lvl="1"/>
            <a:r>
              <a:rPr lang="en-US" dirty="0" smtClean="0"/>
              <a:t>Character N-grams (1-, 2- and 3-grams)</a:t>
            </a:r>
          </a:p>
          <a:p>
            <a:pPr lvl="1"/>
            <a:r>
              <a:rPr lang="en-US" dirty="0" smtClean="0"/>
              <a:t>Tag for previous 4 tokens</a:t>
            </a:r>
          </a:p>
          <a:p>
            <a:r>
              <a:rPr lang="en-US" dirty="0" smtClean="0"/>
              <a:t>One hidden layer with 128 units.</a:t>
            </a:r>
          </a:p>
        </p:txBody>
      </p:sp>
    </p:spTree>
    <p:extLst>
      <p:ext uri="{BB962C8B-B14F-4D97-AF65-F5344CB8AC3E}">
        <p14:creationId xmlns:p14="http://schemas.microsoft.com/office/powerpoint/2010/main" val="160208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Repurposing the POS tagger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used Inside Outside Beginning format for tagging tokens.</a:t>
            </a:r>
          </a:p>
          <a:p>
            <a:r>
              <a:rPr lang="en-US" dirty="0" smtClean="0"/>
              <a:t>I marked tokens as </a:t>
            </a:r>
          </a:p>
          <a:p>
            <a:pPr lvl="1"/>
            <a:r>
              <a:rPr lang="en-US" dirty="0" smtClean="0"/>
              <a:t>BPROTEIN (the first token in a protein)</a:t>
            </a:r>
          </a:p>
          <a:p>
            <a:pPr lvl="1"/>
            <a:r>
              <a:rPr lang="en-US" dirty="0" smtClean="0"/>
              <a:t>IPROTEIN (a token occurring anywhere else inside a protein)</a:t>
            </a:r>
          </a:p>
          <a:p>
            <a:pPr lvl="1"/>
            <a:r>
              <a:rPr lang="en-US" dirty="0" smtClean="0"/>
              <a:t>O (a token not inside any protein)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35708"/>
              </p:ext>
            </p:extLst>
          </p:nvPr>
        </p:nvGraphicFramePr>
        <p:xfrm>
          <a:off x="649705" y="4338178"/>
          <a:ext cx="111171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718"/>
                <a:gridCol w="1111718"/>
                <a:gridCol w="1111718"/>
                <a:gridCol w="1111718"/>
                <a:gridCol w="1111718"/>
                <a:gridCol w="1111718"/>
                <a:gridCol w="1111718"/>
                <a:gridCol w="1111718"/>
                <a:gridCol w="1111718"/>
                <a:gridCol w="1111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rapidly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BPROTEIN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IPROTEIN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9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Repurposing the POS tagger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given an input token sequence</a:t>
            </a:r>
          </a:p>
          <a:p>
            <a:pPr lvl="1"/>
            <a:r>
              <a:rPr lang="en-US" dirty="0" smtClean="0"/>
              <a:t>Cross - linking CD 40 on B cells rapidly activates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The neural network is being trained to output the sequence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 O O BPROTEIN IPROTEIN O O O O O 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771</Words>
  <Application>Microsoft Macintosh PowerPoint</Application>
  <PresentationFormat>Widescreen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Consolas</vt:lpstr>
      <vt:lpstr>Arial</vt:lpstr>
      <vt:lpstr>Office Theme</vt:lpstr>
      <vt:lpstr>Protein Named Entity Recognition using repurposed Recurrent Neural Network POS tagger</vt:lpstr>
      <vt:lpstr>The problem</vt:lpstr>
      <vt:lpstr>Possible approaches (1)</vt:lpstr>
      <vt:lpstr>Possible approaches (2)</vt:lpstr>
      <vt:lpstr>SyntaxNet</vt:lpstr>
      <vt:lpstr>SyntaxNet’s POS tagger stage</vt:lpstr>
      <vt:lpstr>Model architecture</vt:lpstr>
      <vt:lpstr>Repurposing the POS tagger</vt:lpstr>
      <vt:lpstr>Repurposing the POS tagger</vt:lpstr>
      <vt:lpstr>Training</vt:lpstr>
      <vt:lpstr>Results on Validation set</vt:lpstr>
      <vt:lpstr>Future suggestions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Named Entity Recognition</dc:title>
  <dc:creator>Thomas Wood</dc:creator>
  <cp:lastModifiedBy>Thomas Wood</cp:lastModifiedBy>
  <cp:revision>129</cp:revision>
  <dcterms:created xsi:type="dcterms:W3CDTF">2017-02-19T13:22:12Z</dcterms:created>
  <dcterms:modified xsi:type="dcterms:W3CDTF">2017-02-19T14:26:48Z</dcterms:modified>
</cp:coreProperties>
</file>